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92" r:id="rId1"/>
  </p:sldMasterIdLst>
  <p:sldIdLst>
    <p:sldId id="256" r:id="rId2"/>
  </p:sldIdLst>
  <p:sldSz cx="15119350" cy="213836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0EED7794-2AB8-4144-A9A9-47B3564C326B}" name="기본 구역">
          <p14:sldIdLst/>
        </p14:section>
        <p14:section id="{EF1C6081-D6D7-40F1-9FB5-62D2D484F375}" name="제목 없는 구역">
          <p14:sldIdLst>
            <p14:sldId id="256"/>
          </p14:sldIdLst>
        </p14:section>
      </p14:sectionLst>
    </p:ext>
  </p:extLst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9967" autoAdjust="0"/>
    <p:restoredTop sz="94660"/>
  </p:normalViewPr>
  <p:slideViewPr>
    <p:cSldViewPr snapToGrid="0">
      <p:cViewPr>
        <p:scale>
          <a:sx n="50" d="100"/>
          <a:sy n="50" d="100"/>
        </p:scale>
        <p:origin x="1056" y="67"/>
      </p:cViewPr>
      <p:guideLst>
        <p:guide orient="horz" pos="6734"/>
        <p:guide pos="476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2" Type="http://schemas.openxmlformats.org/officeDocument/2006/relationships/slide" Target="slides/slide1.xml"  /><Relationship Id="rId3" Type="http://schemas.openxmlformats.org/officeDocument/2006/relationships/presProps" Target="presProps.xml"  /><Relationship Id="rId4" Type="http://schemas.openxmlformats.org/officeDocument/2006/relationships/viewProps" Target="viewProps.xml"  /><Relationship Id="rId5" Type="http://schemas.openxmlformats.org/officeDocument/2006/relationships/theme" Target="theme/theme1.xml"  /><Relationship Id="rId6" Type="http://schemas.openxmlformats.org/officeDocument/2006/relationships/tableStyles" Target="tableStyles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3951" y="3499590"/>
            <a:ext cx="12851448" cy="7444669"/>
          </a:xfrm>
        </p:spPr>
        <p:txBody>
          <a:bodyPr anchor="b"/>
          <a:lstStyle>
            <a:lvl1pPr algn="ctr"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89919" y="11231355"/>
            <a:ext cx="11339513" cy="5162758"/>
          </a:xfrm>
        </p:spPr>
        <p:txBody>
          <a:bodyPr/>
          <a:lstStyle>
            <a:lvl1pPr marL="0" indent="0" algn="ctr">
              <a:buNone/>
              <a:defRPr sz="3968"/>
            </a:lvl1pPr>
            <a:lvl2pPr marL="755980" indent="0" algn="ctr">
              <a:buNone/>
              <a:defRPr sz="3307"/>
            </a:lvl2pPr>
            <a:lvl3pPr marL="1511960" indent="0" algn="ctr">
              <a:buNone/>
              <a:defRPr sz="2976"/>
            </a:lvl3pPr>
            <a:lvl4pPr marL="2267941" indent="0" algn="ctr">
              <a:buNone/>
              <a:defRPr sz="2646"/>
            </a:lvl4pPr>
            <a:lvl5pPr marL="3023921" indent="0" algn="ctr">
              <a:buNone/>
              <a:defRPr sz="2646"/>
            </a:lvl5pPr>
            <a:lvl6pPr marL="3779901" indent="0" algn="ctr">
              <a:buNone/>
              <a:defRPr sz="2646"/>
            </a:lvl6pPr>
            <a:lvl7pPr marL="4535881" indent="0" algn="ctr">
              <a:buNone/>
              <a:defRPr sz="2646"/>
            </a:lvl7pPr>
            <a:lvl8pPr marL="5291861" indent="0" algn="ctr">
              <a:buNone/>
              <a:defRPr sz="2646"/>
            </a:lvl8pPr>
            <a:lvl9pPr marL="6047842" indent="0" algn="ctr">
              <a:buNone/>
              <a:defRPr sz="2646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5255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3276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19786" y="1138480"/>
            <a:ext cx="3260110" cy="1812163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456" y="1138480"/>
            <a:ext cx="9591338" cy="1812163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313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5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582" y="5331063"/>
            <a:ext cx="13040439" cy="8894992"/>
          </a:xfrm>
        </p:spPr>
        <p:txBody>
          <a:bodyPr anchor="b"/>
          <a:lstStyle>
            <a:lvl1pPr>
              <a:defRPr sz="992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582" y="14310205"/>
            <a:ext cx="13040439" cy="4677666"/>
          </a:xfrm>
        </p:spPr>
        <p:txBody>
          <a:bodyPr/>
          <a:lstStyle>
            <a:lvl1pPr marL="0" indent="0">
              <a:buNone/>
              <a:defRPr sz="3968">
                <a:solidFill>
                  <a:schemeClr val="tx1"/>
                </a:solidFill>
              </a:defRPr>
            </a:lvl1pPr>
            <a:lvl2pPr marL="755980" indent="0">
              <a:buNone/>
              <a:defRPr sz="3307">
                <a:solidFill>
                  <a:schemeClr val="tx1">
                    <a:tint val="75000"/>
                  </a:schemeClr>
                </a:solidFill>
              </a:defRPr>
            </a:lvl2pPr>
            <a:lvl3pPr marL="151196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3pPr>
            <a:lvl4pPr marL="226794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4pPr>
            <a:lvl5pPr marL="302392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5pPr>
            <a:lvl6pPr marL="377990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6pPr>
            <a:lvl7pPr marL="453588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7pPr>
            <a:lvl8pPr marL="5291861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8pPr>
            <a:lvl9pPr marL="6047842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653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455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171" y="5692400"/>
            <a:ext cx="6425724" cy="1356771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873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138485"/>
            <a:ext cx="13040439" cy="413317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426" y="5241960"/>
            <a:ext cx="63961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426" y="7810963"/>
            <a:ext cx="63961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172" y="5241960"/>
            <a:ext cx="6427693" cy="2569003"/>
          </a:xfrm>
        </p:spPr>
        <p:txBody>
          <a:bodyPr anchor="b"/>
          <a:lstStyle>
            <a:lvl1pPr marL="0" indent="0">
              <a:buNone/>
              <a:defRPr sz="3968" b="1"/>
            </a:lvl1pPr>
            <a:lvl2pPr marL="755980" indent="0">
              <a:buNone/>
              <a:defRPr sz="3307" b="1"/>
            </a:lvl2pPr>
            <a:lvl3pPr marL="1511960" indent="0">
              <a:buNone/>
              <a:defRPr sz="2976" b="1"/>
            </a:lvl3pPr>
            <a:lvl4pPr marL="2267941" indent="0">
              <a:buNone/>
              <a:defRPr sz="2646" b="1"/>
            </a:lvl4pPr>
            <a:lvl5pPr marL="3023921" indent="0">
              <a:buNone/>
              <a:defRPr sz="2646" b="1"/>
            </a:lvl5pPr>
            <a:lvl6pPr marL="3779901" indent="0">
              <a:buNone/>
              <a:defRPr sz="2646" b="1"/>
            </a:lvl6pPr>
            <a:lvl7pPr marL="4535881" indent="0">
              <a:buNone/>
              <a:defRPr sz="2646" b="1"/>
            </a:lvl7pPr>
            <a:lvl8pPr marL="5291861" indent="0">
              <a:buNone/>
              <a:defRPr sz="2646" b="1"/>
            </a:lvl8pPr>
            <a:lvl9pPr marL="6047842" indent="0">
              <a:buNone/>
              <a:defRPr sz="264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172" y="7810963"/>
            <a:ext cx="6427693" cy="1148875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9051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510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816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7693" y="3078850"/>
            <a:ext cx="7654171" cy="15196234"/>
          </a:xfrm>
        </p:spPr>
        <p:txBody>
          <a:bodyPr/>
          <a:lstStyle>
            <a:lvl1pPr>
              <a:defRPr sz="5291"/>
            </a:lvl1pPr>
            <a:lvl2pPr>
              <a:defRPr sz="4630"/>
            </a:lvl2pPr>
            <a:lvl3pPr>
              <a:defRPr sz="3968"/>
            </a:lvl3pPr>
            <a:lvl4pPr>
              <a:defRPr sz="3307"/>
            </a:lvl4pPr>
            <a:lvl5pPr>
              <a:defRPr sz="3307"/>
            </a:lvl5pPr>
            <a:lvl6pPr>
              <a:defRPr sz="3307"/>
            </a:lvl6pPr>
            <a:lvl7pPr>
              <a:defRPr sz="3307"/>
            </a:lvl7pPr>
            <a:lvl8pPr>
              <a:defRPr sz="3307"/>
            </a:lvl8pPr>
            <a:lvl9pPr>
              <a:defRPr sz="330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04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425" y="1425575"/>
            <a:ext cx="4876384" cy="4989513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7693" y="3078850"/>
            <a:ext cx="7654171" cy="15196234"/>
          </a:xfrm>
        </p:spPr>
        <p:txBody>
          <a:bodyPr anchor="t"/>
          <a:lstStyle>
            <a:lvl1pPr marL="0" indent="0">
              <a:buNone/>
              <a:defRPr sz="5291"/>
            </a:lvl1pPr>
            <a:lvl2pPr marL="755980" indent="0">
              <a:buNone/>
              <a:defRPr sz="4630"/>
            </a:lvl2pPr>
            <a:lvl3pPr marL="1511960" indent="0">
              <a:buNone/>
              <a:defRPr sz="3968"/>
            </a:lvl3pPr>
            <a:lvl4pPr marL="2267941" indent="0">
              <a:buNone/>
              <a:defRPr sz="3307"/>
            </a:lvl4pPr>
            <a:lvl5pPr marL="3023921" indent="0">
              <a:buNone/>
              <a:defRPr sz="3307"/>
            </a:lvl5pPr>
            <a:lvl6pPr marL="3779901" indent="0">
              <a:buNone/>
              <a:defRPr sz="3307"/>
            </a:lvl6pPr>
            <a:lvl7pPr marL="4535881" indent="0">
              <a:buNone/>
              <a:defRPr sz="3307"/>
            </a:lvl7pPr>
            <a:lvl8pPr marL="5291861" indent="0">
              <a:buNone/>
              <a:defRPr sz="3307"/>
            </a:lvl8pPr>
            <a:lvl9pPr marL="6047842" indent="0">
              <a:buNone/>
              <a:defRPr sz="330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425" y="6415088"/>
            <a:ext cx="4876384" cy="11884743"/>
          </a:xfrm>
        </p:spPr>
        <p:txBody>
          <a:bodyPr/>
          <a:lstStyle>
            <a:lvl1pPr marL="0" indent="0">
              <a:buNone/>
              <a:defRPr sz="2646"/>
            </a:lvl1pPr>
            <a:lvl2pPr marL="755980" indent="0">
              <a:buNone/>
              <a:defRPr sz="2315"/>
            </a:lvl2pPr>
            <a:lvl3pPr marL="1511960" indent="0">
              <a:buNone/>
              <a:defRPr sz="1984"/>
            </a:lvl3pPr>
            <a:lvl4pPr marL="2267941" indent="0">
              <a:buNone/>
              <a:defRPr sz="1654"/>
            </a:lvl4pPr>
            <a:lvl5pPr marL="3023921" indent="0">
              <a:buNone/>
              <a:defRPr sz="1654"/>
            </a:lvl5pPr>
            <a:lvl6pPr marL="3779901" indent="0">
              <a:buNone/>
              <a:defRPr sz="1654"/>
            </a:lvl6pPr>
            <a:lvl7pPr marL="4535881" indent="0">
              <a:buNone/>
              <a:defRPr sz="1654"/>
            </a:lvl7pPr>
            <a:lvl8pPr marL="5291861" indent="0">
              <a:buNone/>
              <a:defRPr sz="1654"/>
            </a:lvl8pPr>
            <a:lvl9pPr marL="6047842" indent="0">
              <a:buNone/>
              <a:defRPr sz="165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1161926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1138485"/>
            <a:ext cx="13040439" cy="41331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5692400"/>
            <a:ext cx="13040439" cy="13567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D16627-B08B-410C-9BFD-98591B90C385}" type="datetimeFigureOut">
              <a:rPr lang="ko-KR" altLang="en-US" smtClean="0"/>
              <a:t>2020-06-07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19819457"/>
            <a:ext cx="5102781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19819457"/>
            <a:ext cx="3401854" cy="11384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98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28D39-86F0-46EF-884D-95DD5A266D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344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511960" rtl="0" eaLnBrk="1" latinLnBrk="1" hangingPunct="1">
        <a:lnSpc>
          <a:spcPct val="90000"/>
        </a:lnSpc>
        <a:spcBef>
          <a:spcPct val="0"/>
        </a:spcBef>
        <a:buNone/>
        <a:defRPr sz="72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7990" indent="-377990" algn="l" defTabSz="1511960" rtl="0" eaLnBrk="1" latinLnBrk="1" hangingPunct="1">
        <a:lnSpc>
          <a:spcPct val="90000"/>
        </a:lnSpc>
        <a:spcBef>
          <a:spcPts val="1654"/>
        </a:spcBef>
        <a:buFont typeface="Arial" panose="020B0604020202020204" pitchFamily="34" charset="0"/>
        <a:buChar char="•"/>
        <a:defRPr sz="4630" kern="1200">
          <a:solidFill>
            <a:schemeClr val="tx1"/>
          </a:solidFill>
          <a:latin typeface="+mn-lt"/>
          <a:ea typeface="+mn-ea"/>
          <a:cs typeface="+mn-cs"/>
        </a:defRPr>
      </a:lvl1pPr>
      <a:lvl2pPr marL="1133970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188995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3pPr>
      <a:lvl4pPr marL="264593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40191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415789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913871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66985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425832" indent="-377990" algn="l" defTabSz="1511960" rtl="0" eaLnBrk="1" latinLnBrk="1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1pPr>
      <a:lvl2pPr marL="75598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511960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3pPr>
      <a:lvl4pPr marL="226794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4pPr>
      <a:lvl5pPr marL="302392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5pPr>
      <a:lvl6pPr marL="377990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6pPr>
      <a:lvl7pPr marL="453588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7pPr>
      <a:lvl8pPr marL="5291861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8pPr>
      <a:lvl9pPr marL="6047842" algn="l" defTabSz="1511960" rtl="0" eaLnBrk="1" latinLnBrk="1" hangingPunct="1">
        <a:defRPr sz="29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10" Type="http://schemas.openxmlformats.org/officeDocument/2006/relationships/image" Target="../media/image9.png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Relationship Id="rId5" Type="http://schemas.openxmlformats.org/officeDocument/2006/relationships/image" Target="../media/image4.png"  /><Relationship Id="rId6" Type="http://schemas.openxmlformats.org/officeDocument/2006/relationships/image" Target="../media/image5.png"  /><Relationship Id="rId7" Type="http://schemas.openxmlformats.org/officeDocument/2006/relationships/image" Target="../media/image6.png"  /><Relationship Id="rId8" Type="http://schemas.openxmlformats.org/officeDocument/2006/relationships/image" Target="../media/image7.png"  /><Relationship Id="rId9" Type="http://schemas.openxmlformats.org/officeDocument/2006/relationships/image" Target="../media/image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rgbClr val="f5f5d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"/>
          <p:cNvSpPr/>
          <p:nvPr/>
        </p:nvSpPr>
        <p:spPr>
          <a:xfrm>
            <a:off x="0" y="0"/>
            <a:ext cx="15119350" cy="3149755"/>
          </a:xfrm>
          <a:prstGeom prst="rect">
            <a:avLst/>
          </a:prstGeom>
          <a:solidFill>
            <a:schemeClr val="dk2"/>
          </a:solidFill>
          <a:ln>
            <a:solidFill>
              <a:srgbClr val="26334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>
              <a:defRPr/>
            </a:pPr>
            <a:endParaRPr lang="ko-KR" altLang="en-US"/>
          </a:p>
        </p:txBody>
      </p:sp>
      <p:sp>
        <p:nvSpPr>
          <p:cNvPr id="409" name="직사각형 408"/>
          <p:cNvSpPr/>
          <p:nvPr/>
        </p:nvSpPr>
        <p:spPr>
          <a:xfrm>
            <a:off x="889630" y="597094"/>
            <a:ext cx="9742805" cy="3744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6000" b="1">
                <a:solidFill>
                  <a:srgbClr val="d49466"/>
                </a:solidFill>
                <a:latin typeface="한컴 바겐세일 M"/>
                <a:ea typeface="한컴 바겐세일 M"/>
              </a:rPr>
              <a:t>현명한집사 </a:t>
            </a:r>
            <a:r>
              <a:rPr lang="en-US" altLang="ko-KR" sz="6000" b="1">
                <a:solidFill>
                  <a:srgbClr val="d49466"/>
                </a:solidFill>
                <a:latin typeface="한컴 바겐세일 M"/>
                <a:ea typeface="한컴 바겐세일 M"/>
              </a:rPr>
              <a:t>:</a:t>
            </a:r>
            <a:r>
              <a:rPr lang="ko-KR" altLang="en-US" sz="6000" b="1">
                <a:solidFill>
                  <a:srgbClr val="d49466"/>
                </a:solidFill>
                <a:latin typeface="한컴 바겐세일 M"/>
                <a:ea typeface="한컴 바겐세일 M"/>
              </a:rPr>
              <a:t> 워치독</a:t>
            </a:r>
            <a:endParaRPr lang="ko-KR" altLang="en-US" sz="6000" b="1">
              <a:solidFill>
                <a:srgbClr val="f5f5dc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endParaRPr lang="ko-KR" altLang="en-US" sz="3000" b="1">
              <a:solidFill>
                <a:srgbClr val="f5f5dc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r>
              <a:rPr lang="ko-KR" altLang="en-US" sz="3000" b="1">
                <a:solidFill>
                  <a:srgbClr val="f5f5dc"/>
                </a:solidFill>
                <a:latin typeface="한컴 바겐세일 M"/>
                <a:ea typeface="한컴 바겐세일 M"/>
              </a:rPr>
              <a:t>웨어러블 센서를 통한 반려동물 건강관리 제품</a:t>
            </a:r>
            <a:endParaRPr lang="ko-KR" altLang="en-US" sz="3000" b="1">
              <a:solidFill>
                <a:srgbClr val="f5f5dc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endParaRPr lang="ko-KR" altLang="en-US" sz="3000" b="1">
              <a:solidFill>
                <a:srgbClr val="f5f5dc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endParaRPr lang="ko-KR" altLang="en-US" sz="3000" b="1">
              <a:solidFill>
                <a:srgbClr val="f5f5dc"/>
              </a:solidFill>
              <a:latin typeface="한컴 바겐세일 M"/>
              <a:ea typeface="한컴 바겐세일 M"/>
            </a:endParaRPr>
          </a:p>
          <a:p>
            <a:pPr>
              <a:defRPr/>
            </a:pPr>
            <a:endParaRPr lang="en-US" altLang="ko-KR" sz="6000">
              <a:solidFill>
                <a:srgbClr val="f5f5dc"/>
              </a:solidFill>
              <a:latin typeface="한컴 바겐세일 M"/>
              <a:ea typeface="한컴 바겐세일 M"/>
            </a:endParaRPr>
          </a:p>
        </p:txBody>
      </p:sp>
      <p:sp>
        <p:nvSpPr>
          <p:cNvPr id="576" name=""/>
          <p:cNvSpPr txBox="1"/>
          <p:nvPr/>
        </p:nvSpPr>
        <p:spPr>
          <a:xfrm>
            <a:off x="12132531" y="2141879"/>
            <a:ext cx="7559673" cy="31586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1500" b="1">
                <a:solidFill>
                  <a:srgbClr val="f5f5dc"/>
                </a:solidFill>
                <a:latin typeface="야놀자 야체 B"/>
                <a:ea typeface="야놀자 야체 B"/>
              </a:rPr>
              <a:t>팀원 </a:t>
            </a:r>
            <a:r>
              <a:rPr lang="en-US" altLang="ko-KR" sz="1500" b="1">
                <a:solidFill>
                  <a:srgbClr val="f5f5dc"/>
                </a:solidFill>
                <a:latin typeface="야놀자 야체 B"/>
                <a:ea typeface="야놀자 야체 B"/>
              </a:rPr>
              <a:t>:</a:t>
            </a:r>
            <a:r>
              <a:rPr lang="ko-KR" altLang="en-US" sz="1500" b="1">
                <a:solidFill>
                  <a:srgbClr val="f5f5dc"/>
                </a:solidFill>
                <a:latin typeface="야놀자 야체 B"/>
                <a:ea typeface="야놀자 야체 B"/>
              </a:rPr>
              <a:t> 류인석</a:t>
            </a:r>
            <a:r>
              <a:rPr lang="en-US" altLang="ko-KR" sz="1500" b="1">
                <a:solidFill>
                  <a:srgbClr val="f5f5dc"/>
                </a:solidFill>
                <a:latin typeface="야놀자 야체 B"/>
                <a:ea typeface="야놀자 야체 B"/>
              </a:rPr>
              <a:t>,</a:t>
            </a:r>
            <a:r>
              <a:rPr lang="ko-KR" altLang="en-US" sz="1500" b="1">
                <a:solidFill>
                  <a:srgbClr val="f5f5dc"/>
                </a:solidFill>
                <a:latin typeface="야놀자 야체 B"/>
                <a:ea typeface="야놀자 야체 B"/>
              </a:rPr>
              <a:t> 강우석</a:t>
            </a:r>
            <a:r>
              <a:rPr lang="en-US" altLang="ko-KR" sz="1500" b="1">
                <a:solidFill>
                  <a:srgbClr val="f5f5dc"/>
                </a:solidFill>
                <a:latin typeface="야놀자 야체 B"/>
                <a:ea typeface="야놀자 야체 B"/>
              </a:rPr>
              <a:t>,</a:t>
            </a:r>
            <a:r>
              <a:rPr lang="ko-KR" altLang="en-US" sz="1500" b="1">
                <a:solidFill>
                  <a:srgbClr val="f5f5dc"/>
                </a:solidFill>
                <a:latin typeface="야놀자 야체 B"/>
                <a:ea typeface="야놀자 야체 B"/>
              </a:rPr>
              <a:t> 이호종</a:t>
            </a:r>
            <a:endParaRPr lang="ko-KR" altLang="en-US" sz="1500"/>
          </a:p>
        </p:txBody>
      </p:sp>
      <p:cxnSp>
        <p:nvCxnSpPr>
          <p:cNvPr id="578" name=""/>
          <p:cNvCxnSpPr/>
          <p:nvPr/>
        </p:nvCxnSpPr>
        <p:spPr>
          <a:xfrm rot="16200000" flipH="1">
            <a:off x="-1206446" y="12247508"/>
            <a:ext cx="17532244" cy="2"/>
          </a:xfrm>
          <a:prstGeom prst="line">
            <a:avLst/>
          </a:prstGeom>
          <a:ln w="63500">
            <a:solidFill>
              <a:schemeClr val="dk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0" name=""/>
          <p:cNvSpPr txBox="1"/>
          <p:nvPr/>
        </p:nvSpPr>
        <p:spPr>
          <a:xfrm>
            <a:off x="1239840" y="4556123"/>
            <a:ext cx="242253" cy="36639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endParaRPr lang="ko-KR" altLang="en-US"/>
          </a:p>
        </p:txBody>
      </p:sp>
      <p:sp>
        <p:nvSpPr>
          <p:cNvPr id="581" name=""/>
          <p:cNvSpPr txBox="1"/>
          <p:nvPr/>
        </p:nvSpPr>
        <p:spPr>
          <a:xfrm>
            <a:off x="730247" y="3976687"/>
            <a:ext cx="1247143" cy="46958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 sz="2500"/>
              <a:t>필요성</a:t>
            </a:r>
            <a:r>
              <a:rPr lang="ko-KR" altLang="en-US"/>
              <a:t>  </a:t>
            </a:r>
            <a:endParaRPr lang="ko-KR" altLang="en-US"/>
          </a:p>
        </p:txBody>
      </p:sp>
      <p:sp>
        <p:nvSpPr>
          <p:cNvPr id="583" name=""/>
          <p:cNvSpPr txBox="1"/>
          <p:nvPr/>
        </p:nvSpPr>
        <p:spPr>
          <a:xfrm>
            <a:off x="1295399" y="4703233"/>
            <a:ext cx="1891666" cy="36745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시장 성장 그래프</a:t>
            </a:r>
            <a:endParaRPr lang="ko-KR" altLang="en-US"/>
          </a:p>
        </p:txBody>
      </p:sp>
      <p:pic>
        <p:nvPicPr>
          <p:cNvPr id="58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294341" y="5177895"/>
            <a:ext cx="4083327" cy="3238501"/>
          </a:xfrm>
          <a:prstGeom prst="rect">
            <a:avLst/>
          </a:prstGeom>
          <a:ln>
            <a:solidFill>
              <a:schemeClr val="dk1"/>
            </a:solidFill>
          </a:ln>
        </p:spPr>
      </p:pic>
      <p:sp>
        <p:nvSpPr>
          <p:cNvPr id="585" name=""/>
          <p:cNvSpPr txBox="1"/>
          <p:nvPr/>
        </p:nvSpPr>
        <p:spPr>
          <a:xfrm>
            <a:off x="1221314" y="8777816"/>
            <a:ext cx="4156501" cy="64050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반려동물의 생활에 있어서 가장 큰 요소 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pic>
        <p:nvPicPr>
          <p:cNvPr id="58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334557" y="9282112"/>
            <a:ext cx="1422400" cy="1409700"/>
          </a:xfrm>
          <a:prstGeom prst="rect">
            <a:avLst/>
          </a:prstGeom>
        </p:spPr>
      </p:pic>
      <p:pic>
        <p:nvPicPr>
          <p:cNvPr id="587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3637491" y="9282112"/>
            <a:ext cx="1346200" cy="1409700"/>
          </a:xfrm>
          <a:prstGeom prst="rect">
            <a:avLst/>
          </a:prstGeom>
        </p:spPr>
      </p:pic>
      <p:cxnSp>
        <p:nvCxnSpPr>
          <p:cNvPr id="588" name=""/>
          <p:cNvCxnSpPr/>
          <p:nvPr/>
        </p:nvCxnSpPr>
        <p:spPr>
          <a:xfrm>
            <a:off x="7559674" y="13960476"/>
            <a:ext cx="7559675" cy="23811"/>
          </a:xfrm>
          <a:prstGeom prst="line">
            <a:avLst/>
          </a:prstGeom>
          <a:noFill/>
          <a:ln w="63500" cap="flat" cmpd="sng" algn="ctr">
            <a:solidFill>
              <a:srgbClr val="44546a">
                <a:alpha val="100000"/>
              </a:srgbClr>
            </a:solidFill>
            <a:prstDash val="solid"/>
            <a:miter/>
          </a:ln>
        </p:spPr>
      </p:cxnSp>
      <p:sp>
        <p:nvSpPr>
          <p:cNvPr id="589" name=""/>
          <p:cNvSpPr txBox="1"/>
          <p:nvPr/>
        </p:nvSpPr>
        <p:spPr>
          <a:xfrm>
            <a:off x="531244" y="13165932"/>
            <a:ext cx="4476457" cy="471964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2500"/>
              <a:t>고객 니즈 설문조사</a:t>
            </a:r>
            <a:r>
              <a:rPr lang="en-US" altLang="ko-KR" sz="2500"/>
              <a:t>(</a:t>
            </a:r>
            <a:r>
              <a:rPr lang="ko-KR" altLang="en-US" sz="2500"/>
              <a:t>진행중</a:t>
            </a:r>
            <a:r>
              <a:rPr lang="en-US" altLang="ko-KR" sz="2500"/>
              <a:t>)</a:t>
            </a:r>
            <a:endParaRPr lang="en-US" altLang="ko-KR" sz="2500"/>
          </a:p>
        </p:txBody>
      </p:sp>
      <p:sp>
        <p:nvSpPr>
          <p:cNvPr id="593" name=""/>
          <p:cNvSpPr txBox="1"/>
          <p:nvPr/>
        </p:nvSpPr>
        <p:spPr>
          <a:xfrm>
            <a:off x="8255000" y="3900487"/>
            <a:ext cx="2102010" cy="469583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 sz="2500"/>
              <a:t>제품</a:t>
            </a:r>
            <a:r>
              <a:rPr lang="ko-KR" altLang="en-US" sz="2500" b="1"/>
              <a:t> </a:t>
            </a:r>
            <a:r>
              <a:rPr lang="ko-KR" altLang="en-US" sz="2500"/>
              <a:t>설명</a:t>
            </a:r>
            <a:endParaRPr lang="ko-KR" altLang="en-US" sz="2500"/>
          </a:p>
        </p:txBody>
      </p:sp>
      <p:pic>
        <p:nvPicPr>
          <p:cNvPr id="594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569326" y="4960936"/>
            <a:ext cx="3009900" cy="2565400"/>
          </a:xfrm>
          <a:prstGeom prst="rect">
            <a:avLst/>
          </a:prstGeom>
        </p:spPr>
      </p:pic>
      <p:pic>
        <p:nvPicPr>
          <p:cNvPr id="596" name="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685800" y="13844587"/>
            <a:ext cx="3632200" cy="2247900"/>
          </a:xfrm>
          <a:prstGeom prst="rect">
            <a:avLst/>
          </a:prstGeom>
        </p:spPr>
      </p:pic>
      <p:pic>
        <p:nvPicPr>
          <p:cNvPr id="597" name="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23901" y="16311564"/>
            <a:ext cx="3632200" cy="2247900"/>
          </a:xfrm>
          <a:prstGeom prst="rect">
            <a:avLst/>
          </a:prstGeom>
        </p:spPr>
      </p:pic>
      <p:pic>
        <p:nvPicPr>
          <p:cNvPr id="598" name="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771522" y="18769012"/>
            <a:ext cx="3632200" cy="2247900"/>
          </a:xfrm>
          <a:prstGeom prst="rect">
            <a:avLst/>
          </a:prstGeom>
        </p:spPr>
      </p:pic>
      <p:sp>
        <p:nvSpPr>
          <p:cNvPr id="599" name=""/>
          <p:cNvSpPr txBox="1"/>
          <p:nvPr/>
        </p:nvSpPr>
        <p:spPr>
          <a:xfrm>
            <a:off x="8407400" y="4462460"/>
            <a:ext cx="2123440" cy="364810"/>
          </a:xfrm>
          <a:prstGeom prst="rect">
            <a:avLst/>
          </a:prstGeom>
        </p:spPr>
        <p:txBody>
          <a:bodyPr wrap="non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반려동물 시연 사진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600" name=""/>
          <p:cNvSpPr txBox="1"/>
          <p:nvPr/>
        </p:nvSpPr>
        <p:spPr>
          <a:xfrm>
            <a:off x="8385176" y="7823200"/>
            <a:ext cx="869314" cy="366394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그래프</a:t>
            </a:r>
            <a:endParaRPr lang="ko-KR" altLang="en-US"/>
          </a:p>
        </p:txBody>
      </p:sp>
      <p:cxnSp>
        <p:nvCxnSpPr>
          <p:cNvPr id="602" name=""/>
          <p:cNvCxnSpPr/>
          <p:nvPr/>
        </p:nvCxnSpPr>
        <p:spPr>
          <a:xfrm>
            <a:off x="0" y="12930188"/>
            <a:ext cx="7559675" cy="23811"/>
          </a:xfrm>
          <a:prstGeom prst="line">
            <a:avLst/>
          </a:prstGeom>
          <a:noFill/>
          <a:ln w="63500" cap="flat" cmpd="sng" algn="ctr">
            <a:solidFill>
              <a:srgbClr val="44546a">
                <a:alpha val="100000"/>
              </a:srgbClr>
            </a:solidFill>
            <a:prstDash val="solid"/>
            <a:miter/>
          </a:ln>
        </p:spPr>
      </p:cxnSp>
      <p:sp>
        <p:nvSpPr>
          <p:cNvPr id="603" name=""/>
          <p:cNvSpPr txBox="1"/>
          <p:nvPr/>
        </p:nvSpPr>
        <p:spPr>
          <a:xfrm>
            <a:off x="7826375" y="14821695"/>
            <a:ext cx="3669668" cy="4640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기대효과 및 결과</a:t>
            </a:r>
            <a:endParaRPr xmlns:mc="http://schemas.openxmlformats.org/markup-compatibility/2006" xmlns:hp="http://schemas.haansoft.com/office/presentation/8.0" kumimoji="0" lang="ko-KR" altLang="en-US" sz="25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604" name="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8236023" y="9674080"/>
            <a:ext cx="3130550" cy="2451100"/>
          </a:xfrm>
          <a:prstGeom prst="rect">
            <a:avLst/>
          </a:prstGeom>
        </p:spPr>
      </p:pic>
      <p:pic>
        <p:nvPicPr>
          <p:cNvPr id="605" name="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11791157" y="10128828"/>
            <a:ext cx="3086100" cy="1993900"/>
          </a:xfrm>
          <a:prstGeom prst="rect">
            <a:avLst/>
          </a:prstGeom>
        </p:spPr>
      </p:pic>
      <p:cxnSp>
        <p:nvCxnSpPr>
          <p:cNvPr id="606" name=""/>
          <p:cNvCxnSpPr/>
          <p:nvPr/>
        </p:nvCxnSpPr>
        <p:spPr>
          <a:xfrm>
            <a:off x="7559675" y="16982280"/>
            <a:ext cx="7559675" cy="23811"/>
          </a:xfrm>
          <a:prstGeom prst="line">
            <a:avLst/>
          </a:prstGeom>
          <a:noFill/>
          <a:ln w="63500" cap="flat" cmpd="sng" algn="ctr">
            <a:solidFill>
              <a:srgbClr val="44546a">
                <a:alpha val="100000"/>
              </a:srgbClr>
            </a:solidFill>
            <a:prstDash val="solid"/>
            <a:miter/>
          </a:ln>
        </p:spPr>
      </p:cxnSp>
      <p:sp>
        <p:nvSpPr>
          <p:cNvPr id="607" name=""/>
          <p:cNvSpPr txBox="1"/>
          <p:nvPr/>
        </p:nvSpPr>
        <p:spPr>
          <a:xfrm>
            <a:off x="7912892" y="17519652"/>
            <a:ext cx="4526920" cy="471168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추후 개발 논의 사항 </a:t>
            </a:r>
            <a:endParaRPr xmlns:mc="http://schemas.openxmlformats.org/markup-compatibility/2006" xmlns:hp="http://schemas.haansoft.com/office/presentation/8.0" kumimoji="0" lang="ko-KR" altLang="en-US" sz="25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609" name=""/>
          <p:cNvSpPr txBox="1"/>
          <p:nvPr/>
        </p:nvSpPr>
        <p:spPr>
          <a:xfrm>
            <a:off x="7991764" y="15295852"/>
            <a:ext cx="7352664" cy="904268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defRPr/>
            </a:pPr>
            <a:r>
              <a:rPr lang="ko-KR" altLang="en-US"/>
              <a:t>병원 진료비를 생각했을때 훨씬 저렴한 비용으로 알아 볼 수있도록 한다는 내용 추가 예정</a:t>
            </a:r>
            <a:endParaRPr lang="ko-KR" altLang="en-US"/>
          </a:p>
          <a:p>
            <a:pPr>
              <a:defRPr/>
            </a:pPr>
            <a:endParaRPr lang="ko-KR" altLang="en-US"/>
          </a:p>
        </p:txBody>
      </p:sp>
      <p:sp>
        <p:nvSpPr>
          <p:cNvPr id="610" name=""/>
          <p:cNvSpPr txBox="1"/>
          <p:nvPr/>
        </p:nvSpPr>
        <p:spPr>
          <a:xfrm>
            <a:off x="8421255" y="18151762"/>
            <a:ext cx="4271761" cy="362930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이후 개발 할 부분에 대한 내용 추가 예정</a:t>
            </a:r>
            <a:r>
              <a:rPr lang="en-US" altLang="ko-KR"/>
              <a:t>.</a:t>
            </a:r>
            <a:endParaRPr lang="en-US" altLang="ko-KR"/>
          </a:p>
        </p:txBody>
      </p:sp>
      <p:sp>
        <p:nvSpPr>
          <p:cNvPr id="611" name=""/>
          <p:cNvSpPr txBox="1"/>
          <p:nvPr/>
        </p:nvSpPr>
        <p:spPr>
          <a:xfrm>
            <a:off x="8966777" y="8453582"/>
            <a:ext cx="5316914" cy="364663"/>
          </a:xfrm>
          <a:prstGeom prst="rect">
            <a:avLst/>
          </a:prstGeom>
        </p:spPr>
        <p:txBody>
          <a:bodyPr wrap="none">
            <a:spAutoFit/>
          </a:bodyPr>
          <a:p>
            <a:pPr>
              <a:defRPr/>
            </a:pPr>
            <a:r>
              <a:rPr lang="ko-KR" altLang="en-US"/>
              <a:t>제품에 대한 상세 설명 예정</a:t>
            </a:r>
            <a:r>
              <a:rPr lang="en-US" altLang="ko-KR"/>
              <a:t>.</a:t>
            </a:r>
            <a:r>
              <a:rPr lang="ko-KR" altLang="en-US"/>
              <a:t> </a:t>
            </a:r>
            <a:r>
              <a:rPr lang="en-US" altLang="ko-KR"/>
              <a:t>(</a:t>
            </a:r>
            <a:r>
              <a:rPr lang="ko-KR" altLang="en-US"/>
              <a:t>서버쪽과 데이터 관리</a:t>
            </a:r>
            <a:r>
              <a:rPr lang="en-US" altLang="ko-KR"/>
              <a:t>)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71</ep:Words>
  <ep:PresentationFormat>사용자 지정</ep:PresentationFormat>
  <ep:Paragraphs>15</ep:Paragraphs>
  <ep:Slides>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ep:HeadingPairs>
  <ep:TitlesOfParts>
    <vt:vector size="2" baseType="lpstr">
      <vt:lpstr>Office 테마</vt:lpstr>
      <vt:lpstr>슬라이드 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2020-06-07T11:15:39.000</dcterms:created>
  <dc:creator>임 호종</dc:creator>
  <cp:lastModifiedBy>ris21</cp:lastModifiedBy>
  <dcterms:modified xsi:type="dcterms:W3CDTF">2020-06-07T12:09:37.416</dcterms:modified>
  <cp:revision>10</cp:revision>
  <dc:title>PowerPoint 프레젠테이션</dc:title>
  <cp:version/>
</cp:coreProperties>
</file>

<file path=docProps/thumbnail.jpeg>
</file>